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82" r:id="rId4"/>
    <p:sldId id="260" r:id="rId5"/>
    <p:sldId id="261" r:id="rId6"/>
    <p:sldId id="267" r:id="rId7"/>
    <p:sldId id="286" r:id="rId8"/>
    <p:sldId id="269" r:id="rId9"/>
    <p:sldId id="287" r:id="rId10"/>
    <p:sldId id="272" r:id="rId11"/>
    <p:sldId id="280" r:id="rId12"/>
    <p:sldId id="281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80" autoAdjust="0"/>
    <p:restoredTop sz="96357" autoAdjust="0"/>
  </p:normalViewPr>
  <p:slideViewPr>
    <p:cSldViewPr>
      <p:cViewPr varScale="1">
        <p:scale>
          <a:sx n="99" d="100"/>
          <a:sy n="99" d="100"/>
        </p:scale>
        <p:origin x="211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2/7/2022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3833" y="3962400"/>
            <a:ext cx="12178580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2540000" y="152400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990600"/>
            <a:ext cx="108712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258" y="2718276"/>
            <a:ext cx="9497484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3421" y="1600200"/>
            <a:ext cx="1217858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119888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48932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0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7924800" y="6446838"/>
            <a:ext cx="3556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97781" y="1591693"/>
            <a:ext cx="51816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285781" y="1591693"/>
            <a:ext cx="51816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97781" y="905893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285781" y="905893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1381" y="6411595"/>
            <a:ext cx="3556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420" y="-2619"/>
            <a:ext cx="1216516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919954"/>
            <a:ext cx="108712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3992493"/>
            <a:ext cx="9133935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City of Arcadia</a:t>
            </a:r>
            <a:br>
              <a:rPr lang="en-US" dirty="0"/>
            </a:br>
            <a:r>
              <a:rPr lang="en-US" dirty="0"/>
              <a:t>Draft Maps Review Hearing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B1D5B78-BEF9-4895-BDD9-CB81BF4F1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297" y="341183"/>
            <a:ext cx="1231407" cy="2280780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3BE6192-1BE4-468F-89F3-5FCCA927F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398" y="2895600"/>
            <a:ext cx="2527204" cy="82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B17954-C058-447A-BBA6-B992E3C0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Neighborhoods / Communities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F319E-7FC8-49E4-9838-75E1C11C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8CA3EA-9784-4B98-93B5-07E5081AA12D}"/>
              </a:ext>
            </a:extLst>
          </p:cNvPr>
          <p:cNvSpPr txBox="1"/>
          <p:nvPr/>
        </p:nvSpPr>
        <p:spPr>
          <a:xfrm>
            <a:off x="1752600" y="1520785"/>
            <a:ext cx="8610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Neighborhoods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Commercial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HOAs</a:t>
            </a:r>
          </a:p>
          <a:p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Other designated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88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D0C1EF65-7A08-4BC7-BD17-A57576985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320677"/>
              </p:ext>
            </p:extLst>
          </p:nvPr>
        </p:nvGraphicFramePr>
        <p:xfrm>
          <a:off x="152400" y="719666"/>
          <a:ext cx="118110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5056645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012346618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863726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Date(s)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Comments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67920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August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1st Public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3915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October 2021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Mapping software released to the public. US Census data released mid-August. California released the prisoner-adjusted redistricting data on September 27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54208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November 10,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2nd hearing – Community Workshop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265010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January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Deadline to receive draft maps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06327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February 7,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3rd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89073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Early-March, TBD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7 Days prior to adoption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91523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March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Proposed 4th hearing.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Final Hearing and Council adopt District map. Must be completed no later than April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71550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April 17, 2022 (E-205) 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City deadline to adopt and submit map to Registrar 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75698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BB68-CDA0-4E02-B2DB-AD9C1303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the Remainder of This Evening’s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797F1-8B9E-4D89-9D1A-AF6425B4C6A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Any questions about the presentation?</a:t>
            </a:r>
          </a:p>
          <a:p>
            <a:r>
              <a:rPr lang="en-US" sz="2400" dirty="0"/>
              <a:t>Review of draft maps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Provide us Feedback on: </a:t>
            </a:r>
          </a:p>
          <a:p>
            <a:pPr lvl="1"/>
            <a:r>
              <a:rPr lang="en-US" sz="2000" dirty="0"/>
              <a:t>Draft maps</a:t>
            </a:r>
          </a:p>
          <a:p>
            <a:pPr lvl="2"/>
            <a:r>
              <a:rPr lang="en-US" dirty="0"/>
              <a:t>Are there maps that you would like to see changed or edited?</a:t>
            </a:r>
          </a:p>
          <a:p>
            <a:pPr lvl="2"/>
            <a:r>
              <a:rPr lang="en-US" dirty="0"/>
              <a:t>Further discussion at the March 15</a:t>
            </a:r>
            <a:r>
              <a:rPr lang="en-US" baseline="30000" dirty="0"/>
              <a:t>th</a:t>
            </a:r>
            <a:r>
              <a:rPr lang="en-US" dirty="0"/>
              <a:t> hearing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64989-1A4C-44D4-9098-5046A7A193C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</p:spTree>
    <p:extLst>
      <p:ext uri="{BB962C8B-B14F-4D97-AF65-F5344CB8AC3E}">
        <p14:creationId xmlns:p14="http://schemas.microsoft.com/office/powerpoint/2010/main" val="45081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2021/2022 Arcadia Redistricting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9200" y="6400800"/>
            <a:ext cx="2667000" cy="365125"/>
          </a:xfrm>
        </p:spPr>
        <p:txBody>
          <a:bodyPr/>
          <a:lstStyle/>
          <a:p>
            <a:r>
              <a:rPr lang="en-US" dirty="0"/>
              <a:t>February 7,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914400" y="1295401"/>
            <a:ext cx="10287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2021/2022 redistricting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draft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website – 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ArcadiaCA.gov/redistricting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Elections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381000" y="762000"/>
            <a:ext cx="109728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Mayor &amp; Council Members hold 4 -year 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Districts 1 &amp; 4 terms end November 2024*</a:t>
            </a:r>
          </a:p>
          <a:p>
            <a:pPr lvl="1"/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Districts 2, 3, 5 terms end November 2022*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lvl="1"/>
            <a:r>
              <a:rPr lang="en-US" sz="1600" dirty="0">
                <a:latin typeface="Garamond" panose="02020404030301010803" pitchFamily="18" charset="0"/>
              </a:rPr>
              <a:t>*City changed election dates from April to November in order to comply with California’s SB 415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17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667482"/>
              </p:ext>
            </p:extLst>
          </p:nvPr>
        </p:nvGraphicFramePr>
        <p:xfrm>
          <a:off x="381000" y="1053537"/>
          <a:ext cx="11010180" cy="4750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982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8236198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43742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11864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August 17 and November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City.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Identify “neighborhoods,” “communities of interest,” and “secondary areas.”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deadline for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Deadline for the public to submit draft maps for inclusion in the next hearing packet and presentation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116078"/>
                  </a:ext>
                </a:extLst>
              </a:tr>
              <a:tr h="467387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February 7 and March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881C-6686-40A0-8932-1222E225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009-779F-4B75-B8A0-0106AB73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February 7,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E41DE-590C-492B-89CE-55BAFD7FE382}"/>
              </a:ext>
            </a:extLst>
          </p:cNvPr>
          <p:cNvSpPr txBox="1">
            <a:spLocks/>
          </p:cNvSpPr>
          <p:nvPr/>
        </p:nvSpPr>
        <p:spPr>
          <a:xfrm>
            <a:off x="989461" y="1724028"/>
            <a:ext cx="2590800" cy="2408236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Equal Population</a:t>
            </a:r>
          </a:p>
          <a:p>
            <a:r>
              <a:rPr lang="en-US" altLang="en-US" sz="2000" b="1" dirty="0"/>
              <a:t>Federal Voting Rights Act</a:t>
            </a:r>
          </a:p>
          <a:p>
            <a:r>
              <a:rPr lang="en-US" altLang="en-US" sz="2000" b="1" dirty="0"/>
              <a:t>No Racial Gerrymandering</a:t>
            </a:r>
          </a:p>
          <a:p>
            <a:pPr lvl="1"/>
            <a:endParaRPr lang="en-US" altLang="en-US" sz="1400" b="1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3BBD6B-18DC-4572-8345-0314AD19190B}"/>
              </a:ext>
            </a:extLst>
          </p:cNvPr>
          <p:cNvSpPr txBox="1">
            <a:spLocks/>
          </p:cNvSpPr>
          <p:nvPr/>
        </p:nvSpPr>
        <p:spPr bwMode="auto">
          <a:xfrm>
            <a:off x="989461" y="1089708"/>
            <a:ext cx="2590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1. 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CD588EC-196C-4ABD-B37A-5982D0A02ABA}"/>
              </a:ext>
            </a:extLst>
          </p:cNvPr>
          <p:cNvSpPr txBox="1">
            <a:spLocks/>
          </p:cNvSpPr>
          <p:nvPr/>
        </p:nvSpPr>
        <p:spPr>
          <a:xfrm>
            <a:off x="3580262" y="1089707"/>
            <a:ext cx="4354888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2. California Criteria for 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Cities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8BC1AB-5512-44D0-B177-2E86DCEB6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503" y="4191000"/>
            <a:ext cx="2413416" cy="16002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C4D300-45E8-4DD9-953D-2C601AB1A2EB}"/>
              </a:ext>
            </a:extLst>
          </p:cNvPr>
          <p:cNvSpPr txBox="1">
            <a:spLocks/>
          </p:cNvSpPr>
          <p:nvPr/>
        </p:nvSpPr>
        <p:spPr>
          <a:xfrm>
            <a:off x="3580262" y="1687306"/>
            <a:ext cx="4354888" cy="463729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Geographically contiguous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Undivided neighborhoods and “communities of interest” </a:t>
            </a:r>
            <a:br>
              <a:rPr lang="en-US" altLang="en-US" sz="2000" b="1" dirty="0"/>
            </a:br>
            <a:r>
              <a:rPr lang="en-US" altLang="en-US" sz="2000" dirty="0"/>
              <a:t>(Socio-economic geographic areas that should be kept together)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Easily identifiable boundaries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Compact</a:t>
            </a:r>
            <a:br>
              <a:rPr lang="en-US" altLang="en-US" sz="2000" b="1" dirty="0"/>
            </a:br>
            <a:r>
              <a:rPr lang="en-US" altLang="en-US" sz="2000" dirty="0"/>
              <a:t>(Do not bypass one group of people to get to a more distant group of people)</a:t>
            </a:r>
          </a:p>
          <a:p>
            <a:pPr marL="0" indent="0">
              <a:buNone/>
              <a:defRPr/>
            </a:pPr>
            <a:r>
              <a:rPr lang="en-US" altLang="en-US" sz="20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Prohibited:</a:t>
            </a:r>
          </a:p>
          <a:p>
            <a:pPr marL="0" indent="0">
              <a:buNone/>
              <a:defRPr/>
            </a:pP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“Shall not favor or discriminate against a political party.”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D573AF9-3D14-4A50-AA08-26FE42925484}"/>
              </a:ext>
            </a:extLst>
          </p:cNvPr>
          <p:cNvSpPr txBox="1">
            <a:spLocks/>
          </p:cNvSpPr>
          <p:nvPr/>
        </p:nvSpPr>
        <p:spPr>
          <a:xfrm>
            <a:off x="7935150" y="1089706"/>
            <a:ext cx="3037649" cy="6397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3. Other Traditional Redistricting Principles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A7ACEBE-6AE4-41DE-B9FB-3583DAC1AF1E}"/>
              </a:ext>
            </a:extLst>
          </p:cNvPr>
          <p:cNvSpPr txBox="1">
            <a:spLocks/>
          </p:cNvSpPr>
          <p:nvPr/>
        </p:nvSpPr>
        <p:spPr>
          <a:xfrm>
            <a:off x="7935150" y="1687306"/>
            <a:ext cx="3037650" cy="4637294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Minimize voters shifted to different election years</a:t>
            </a:r>
          </a:p>
          <a:p>
            <a:r>
              <a:rPr lang="en-US" altLang="en-US" sz="2000" b="1" dirty="0"/>
              <a:t>Respect voters’ choices / continuity in office</a:t>
            </a:r>
          </a:p>
          <a:p>
            <a:r>
              <a:rPr lang="en-US" altLang="en-US" sz="2000" b="1" dirty="0"/>
              <a:t>Future population growth</a:t>
            </a:r>
          </a:p>
          <a:p>
            <a:r>
              <a:rPr lang="en-US" altLang="en-US" sz="2000" b="1" dirty="0"/>
              <a:t>Preserving the core of existing districts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57065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Demographic Overview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February 7, 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387555-D460-4A78-A835-44B4DB19C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02054"/>
              </p:ext>
            </p:extLst>
          </p:nvPr>
        </p:nvGraphicFramePr>
        <p:xfrm>
          <a:off x="1752600" y="1181100"/>
          <a:ext cx="8559800" cy="19964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36581470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854463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6944203"/>
                    </a:ext>
                  </a:extLst>
                </a:gridCol>
                <a:gridCol w="1079952">
                  <a:extLst>
                    <a:ext uri="{9D8B030D-6E8A-4147-A177-3AD203B41FA5}">
                      <a16:colId xmlns:a16="http://schemas.microsoft.com/office/drawing/2014/main" val="4074692221"/>
                    </a:ext>
                  </a:extLst>
                </a:gridCol>
                <a:gridCol w="1115252">
                  <a:extLst>
                    <a:ext uri="{9D8B030D-6E8A-4147-A177-3AD203B41FA5}">
                      <a16:colId xmlns:a16="http://schemas.microsoft.com/office/drawing/2014/main" val="2201887594"/>
                    </a:ext>
                  </a:extLst>
                </a:gridCol>
                <a:gridCol w="772098">
                  <a:extLst>
                    <a:ext uri="{9D8B030D-6E8A-4147-A177-3AD203B41FA5}">
                      <a16:colId xmlns:a16="http://schemas.microsoft.com/office/drawing/2014/main" val="1293037724"/>
                    </a:ext>
                  </a:extLst>
                </a:gridCol>
                <a:gridCol w="876951">
                  <a:extLst>
                    <a:ext uri="{9D8B030D-6E8A-4147-A177-3AD203B41FA5}">
                      <a16:colId xmlns:a16="http://schemas.microsoft.com/office/drawing/2014/main" val="770597814"/>
                    </a:ext>
                  </a:extLst>
                </a:gridCol>
                <a:gridCol w="905547">
                  <a:extLst>
                    <a:ext uri="{9D8B030D-6E8A-4147-A177-3AD203B41FA5}">
                      <a16:colId xmlns:a16="http://schemas.microsoft.com/office/drawing/2014/main" val="3376935970"/>
                    </a:ext>
                  </a:extLst>
                </a:gridCol>
              </a:tblGrid>
              <a:tr h="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- 2020 Census Data Total Population Statistics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4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 Adjusted Pop.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Hispanic Origin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White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Black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Asian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36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-0.23%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18.60%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1.68%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64.95%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483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10,265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-1091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-9.61%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25.20%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56.43%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3744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12,148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6.97%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17.05%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15.06%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2.86%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63.26%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19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11,890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4.70%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74.52%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917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11,148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-1.83%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11.98%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16.04%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69.09%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8980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Total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16.58%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969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14B85-FEB1-4AA5-8A6C-27F1E767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4182"/>
              </p:ext>
            </p:extLst>
          </p:nvPr>
        </p:nvGraphicFramePr>
        <p:xfrm>
          <a:off x="2971800" y="3551872"/>
          <a:ext cx="5714999" cy="1560195"/>
        </p:xfrm>
        <a:graphic>
          <a:graphicData uri="http://schemas.openxmlformats.org/drawingml/2006/table">
            <a:tbl>
              <a:tblPr/>
              <a:tblGrid>
                <a:gridCol w="940741">
                  <a:extLst>
                    <a:ext uri="{9D8B030D-6E8A-4147-A177-3AD203B41FA5}">
                      <a16:colId xmlns:a16="http://schemas.microsoft.com/office/drawing/2014/main" val="1027080717"/>
                    </a:ext>
                  </a:extLst>
                </a:gridCol>
                <a:gridCol w="1305277">
                  <a:extLst>
                    <a:ext uri="{9D8B030D-6E8A-4147-A177-3AD203B41FA5}">
                      <a16:colId xmlns:a16="http://schemas.microsoft.com/office/drawing/2014/main" val="3655931942"/>
                    </a:ext>
                  </a:extLst>
                </a:gridCol>
                <a:gridCol w="1422870">
                  <a:extLst>
                    <a:ext uri="{9D8B030D-6E8A-4147-A177-3AD203B41FA5}">
                      <a16:colId xmlns:a16="http://schemas.microsoft.com/office/drawing/2014/main" val="775252261"/>
                    </a:ext>
                  </a:extLst>
                </a:gridCol>
                <a:gridCol w="1046574">
                  <a:extLst>
                    <a:ext uri="{9D8B030D-6E8A-4147-A177-3AD203B41FA5}">
                      <a16:colId xmlns:a16="http://schemas.microsoft.com/office/drawing/2014/main" val="3361765818"/>
                    </a:ext>
                  </a:extLst>
                </a:gridCol>
                <a:gridCol w="999537">
                  <a:extLst>
                    <a:ext uri="{9D8B030D-6E8A-4147-A177-3AD203B41FA5}">
                      <a16:colId xmlns:a16="http://schemas.microsoft.com/office/drawing/2014/main" val="3911754277"/>
                    </a:ext>
                  </a:extLst>
                </a:gridCol>
              </a:tblGrid>
              <a:tr h="19545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CVAP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406727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Latino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White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Black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Asian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37571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29.17%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59.29%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78340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38.26%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45.37%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217885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16.69%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26.09%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51.95%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02708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22.06%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1.66%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68.28%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87457"/>
                  </a:ext>
                </a:extLst>
              </a:tr>
              <a:tr h="2052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9.11%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25.15%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64.36%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681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C1769-0533-4143-9E40-B82717B8171D}"/>
              </a:ext>
            </a:extLst>
          </p:cNvPr>
          <p:cNvSpPr txBox="1"/>
          <p:nvPr/>
        </p:nvSpPr>
        <p:spPr>
          <a:xfrm>
            <a:off x="2514600" y="5486400"/>
            <a:ext cx="6692181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2060"/>
                </a:solidFill>
                <a:latin typeface="Garamond" panose="02020404030301010803" pitchFamily="18" charset="0"/>
              </a:rPr>
              <a:t>Tables show </a:t>
            </a:r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official 2020 demographic data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Each of the 5 districts must contain about 11,356 people.</a:t>
            </a:r>
          </a:p>
        </p:txBody>
      </p:sp>
    </p:spTree>
    <p:extLst>
      <p:ext uri="{BB962C8B-B14F-4D97-AF65-F5344CB8AC3E}">
        <p14:creationId xmlns:p14="http://schemas.microsoft.com/office/powerpoint/2010/main" val="132726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AAC871B-F3CF-4DE0-AEBE-176942770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" y="22628"/>
            <a:ext cx="6692181" cy="6835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-2619"/>
            <a:ext cx="8673381" cy="764619"/>
          </a:xfrm>
        </p:spPr>
        <p:txBody>
          <a:bodyPr/>
          <a:lstStyle/>
          <a:p>
            <a:r>
              <a:rPr lang="en-US" dirty="0"/>
              <a:t>Asian-American CVAP</a:t>
            </a:r>
          </a:p>
        </p:txBody>
      </p:sp>
    </p:spTree>
    <p:extLst>
      <p:ext uri="{BB962C8B-B14F-4D97-AF65-F5344CB8AC3E}">
        <p14:creationId xmlns:p14="http://schemas.microsoft.com/office/powerpoint/2010/main" val="420491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B36803-A916-4E80-B29C-CA813F18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6C274B8-458F-4343-9328-C632375D4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22860"/>
            <a:ext cx="6625701" cy="68351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343AF6-7960-43B9-BBDC-FA2FA10A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6200" y="22860"/>
            <a:ext cx="12165161" cy="871299"/>
          </a:xfrm>
        </p:spPr>
        <p:txBody>
          <a:bodyPr/>
          <a:lstStyle/>
          <a:p>
            <a:r>
              <a:rPr lang="en-US" dirty="0"/>
              <a:t>Latino CVAP</a:t>
            </a:r>
          </a:p>
        </p:txBody>
      </p:sp>
    </p:spTree>
    <p:extLst>
      <p:ext uri="{BB962C8B-B14F-4D97-AF65-F5344CB8AC3E}">
        <p14:creationId xmlns:p14="http://schemas.microsoft.com/office/powerpoint/2010/main" val="141881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B36803-A916-4E80-B29C-CA813F18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February 7, 2022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905EE4E-5701-44E2-A3EA-2C798D181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" y="0"/>
            <a:ext cx="6772564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343AF6-7960-43B9-BBDC-FA2FA10A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9" y="89418"/>
            <a:ext cx="12165161" cy="871299"/>
          </a:xfrm>
        </p:spPr>
        <p:txBody>
          <a:bodyPr/>
          <a:lstStyle/>
          <a:p>
            <a:r>
              <a:rPr lang="en-US" dirty="0"/>
              <a:t>Income</a:t>
            </a:r>
          </a:p>
        </p:txBody>
      </p:sp>
    </p:spTree>
    <p:extLst>
      <p:ext uri="{BB962C8B-B14F-4D97-AF65-F5344CB8AC3E}">
        <p14:creationId xmlns:p14="http://schemas.microsoft.com/office/powerpoint/2010/main" val="1260893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6017</TotalTime>
  <Words>740</Words>
  <Application>Microsoft Office PowerPoint</Application>
  <PresentationFormat>Widescreen</PresentationFormat>
  <Paragraphs>199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City of Arcadia Draft Maps Review Hearing </vt:lpstr>
      <vt:lpstr>2021/2022 Arcadia Redistricting</vt:lpstr>
      <vt:lpstr>Arcadia Elections</vt:lpstr>
      <vt:lpstr>Redistricting Process</vt:lpstr>
      <vt:lpstr>Redistricting Rules and Goals</vt:lpstr>
      <vt:lpstr>Arcadia Demographic Overview</vt:lpstr>
      <vt:lpstr>Asian-American CVAP</vt:lpstr>
      <vt:lpstr>Latino CVAP</vt:lpstr>
      <vt:lpstr>Income</vt:lpstr>
      <vt:lpstr>Possible Neighborhoods / Communities</vt:lpstr>
      <vt:lpstr>Timeline &amp; Next Steps</vt:lpstr>
      <vt:lpstr>For the Remainder of This Evening’s Hearing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Michael Bruckner</cp:lastModifiedBy>
  <cp:revision>423</cp:revision>
  <cp:lastPrinted>2017-05-23T05:26:42Z</cp:lastPrinted>
  <dcterms:created xsi:type="dcterms:W3CDTF">2011-05-19T00:29:13Z</dcterms:created>
  <dcterms:modified xsi:type="dcterms:W3CDTF">2022-02-07T19:31:22Z</dcterms:modified>
</cp:coreProperties>
</file>